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8"/>
  </p:handoutMasterIdLst>
  <p:sldIdLst>
    <p:sldId id="262" r:id="rId5"/>
    <p:sldId id="263" r:id="rId6"/>
    <p:sldId id="264" r:id="rId7"/>
  </p:sldIdLst>
  <p:sldSz cx="9144000" cy="6858000" type="screen4x3"/>
  <p:notesSz cx="6742113" cy="98726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006747"/>
    <a:srgbClr val="003893"/>
    <a:srgbClr val="00A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974335-E98C-BF9F-0535-B36FE3C137E0}" v="5" dt="2025-05-01T09:21:13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834" autoAdjust="0"/>
  </p:normalViewPr>
  <p:slideViewPr>
    <p:cSldViewPr>
      <p:cViewPr varScale="1">
        <p:scale>
          <a:sx n="70" d="100"/>
          <a:sy n="70" d="100"/>
        </p:scale>
        <p:origin x="141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403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5C45ED-369C-4A96-9432-83950A9F6D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93602-D687-49DA-A136-4EAE96453C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DBEE0-4341-433F-8D99-F40E1CDAA795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81CF55-CC62-405E-9E3B-95DBF70205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3BB8FE-858D-4849-BE3E-7FDAE50757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C78FE-F495-4F2C-A268-DA4242734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264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95536" y="2653556"/>
            <a:ext cx="8371235" cy="2335212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95536" y="5204792"/>
            <a:ext cx="8371235" cy="103252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Insert name of presenter </a:t>
            </a:r>
          </a:p>
          <a:p>
            <a:pPr lvl="0"/>
            <a:r>
              <a:rPr lang="en-US" noProof="0" dirty="0"/>
              <a:t>Date of presentation</a:t>
            </a:r>
            <a:endParaRPr lang="en-GB" noProof="0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6C527AC-8C16-4185-AE02-47490F237A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16140" r="12566" b="15712"/>
          <a:stretch/>
        </p:blipFill>
        <p:spPr>
          <a:xfrm>
            <a:off x="5508104" y="332656"/>
            <a:ext cx="3258667" cy="21724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13" y="333375"/>
            <a:ext cx="5543847" cy="72072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227BA86-DD5A-4252-B38E-A8DBA74A4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0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544" y="1196752"/>
            <a:ext cx="3008313" cy="1162050"/>
          </a:xfrm>
        </p:spPr>
        <p:txBody>
          <a:bodyPr anchor="ctr">
            <a:normAutofit/>
          </a:bodyPr>
          <a:lstStyle>
            <a:lvl1pPr algn="l">
              <a:defRPr sz="2000" b="1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196752"/>
            <a:ext cx="5111750" cy="4929411"/>
          </a:xfrm>
        </p:spPr>
        <p:txBody>
          <a:bodyPr>
            <a:normAutofit/>
          </a:bodyPr>
          <a:lstStyle>
            <a:lvl1pPr>
              <a:buClr>
                <a:srgbClr val="005EB8"/>
              </a:buClr>
              <a:defRPr sz="3200"/>
            </a:lvl1pPr>
            <a:lvl2pPr>
              <a:defRPr sz="2800"/>
            </a:lvl2pPr>
            <a:lvl3pPr>
              <a:buClr>
                <a:srgbClr val="005EB8"/>
              </a:buClr>
              <a:defRPr sz="2400"/>
            </a:lvl3pPr>
            <a:lvl4pPr>
              <a:buClr>
                <a:srgbClr val="006747"/>
              </a:buClr>
              <a:defRPr sz="2000"/>
            </a:lvl4pPr>
            <a:lvl5pPr>
              <a:buClr>
                <a:srgbClr val="005EB8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7544" y="2420888"/>
            <a:ext cx="3008313" cy="368295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4F942E8-B0A4-491D-8B57-B57EC1E3C3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79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quar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094510"/>
            <a:ext cx="5486400" cy="566738"/>
          </a:xfrm>
        </p:spPr>
        <p:txBody>
          <a:bodyPr anchor="ctr">
            <a:normAutofit/>
          </a:bodyPr>
          <a:lstStyle>
            <a:lvl1pPr algn="l">
              <a:defRPr sz="2000" b="1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40767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4FC0487-EAC8-4D13-96CC-975C411B1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3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ound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5094510"/>
            <a:ext cx="5486400" cy="566738"/>
          </a:xfrm>
        </p:spPr>
        <p:txBody>
          <a:bodyPr anchor="ctr">
            <a:normAutofit/>
          </a:bodyPr>
          <a:lstStyle>
            <a:lvl1pPr algn="l">
              <a:defRPr sz="2000" b="1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33688" y="1196752"/>
            <a:ext cx="3603600" cy="3602831"/>
          </a:xfrm>
          <a:prstGeom prst="ellipse">
            <a:avLst/>
          </a:prstGeom>
          <a:ln w="57150">
            <a:solidFill>
              <a:srgbClr val="005EB8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720482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4FC0487-EAC8-4D13-96CC-975C411B1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8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13" y="333375"/>
            <a:ext cx="5543847" cy="72072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buClr>
                <a:srgbClr val="005EB8"/>
              </a:buClr>
              <a:defRPr/>
            </a:lvl1pPr>
            <a:lvl3pPr>
              <a:buClr>
                <a:srgbClr val="005EB8"/>
              </a:buClr>
              <a:defRPr/>
            </a:lvl3pPr>
            <a:lvl5pPr>
              <a:buClr>
                <a:srgbClr val="005EB8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D0BFF64F-A75C-400F-90C3-D423A9B8E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08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852936"/>
            <a:ext cx="7772400" cy="1362075"/>
          </a:xfrm>
        </p:spPr>
        <p:txBody>
          <a:bodyPr anchor="ctr">
            <a:normAutofit/>
          </a:bodyPr>
          <a:lstStyle>
            <a:lvl1pPr algn="l">
              <a:defRPr sz="3200" b="1" cap="none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4365104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BA61633-79AC-482B-A8F6-8B1C3133D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6133968" y="260647"/>
            <a:ext cx="2322000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0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NHS blue">
    <p:bg>
      <p:bgPr>
        <a:solidFill>
          <a:srgbClr val="005E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852936"/>
            <a:ext cx="7772400" cy="1362075"/>
          </a:xfrm>
        </p:spPr>
        <p:txBody>
          <a:bodyPr anchor="ctr">
            <a:normAutofit/>
          </a:bodyPr>
          <a:lstStyle>
            <a:lvl1pPr algn="l">
              <a:defRPr sz="32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83568" y="4221088"/>
            <a:ext cx="77768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081B76F-14A9-4AED-9C9C-E032D3E65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16140" r="12566" b="15712"/>
          <a:stretch/>
        </p:blipFill>
        <p:spPr>
          <a:xfrm>
            <a:off x="6133405" y="332657"/>
            <a:ext cx="2322563" cy="15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NHS dark green">
    <p:bg>
      <p:bgPr>
        <a:solidFill>
          <a:srgbClr val="0067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852936"/>
            <a:ext cx="7772400" cy="1362075"/>
          </a:xfrm>
        </p:spPr>
        <p:txBody>
          <a:bodyPr anchor="ctr">
            <a:normAutofit/>
          </a:bodyPr>
          <a:lstStyle>
            <a:lvl1pPr algn="l">
              <a:defRPr sz="32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83568" y="4221088"/>
            <a:ext cx="77768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0280126-1347-4C0F-BB1D-B652D0C16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16140" r="12566" b="15712"/>
          <a:stretch/>
        </p:blipFill>
        <p:spPr>
          <a:xfrm>
            <a:off x="6133405" y="332657"/>
            <a:ext cx="2322563" cy="15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4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NHS purple">
    <p:bg>
      <p:bgPr>
        <a:solidFill>
          <a:srgbClr val="0038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3568" y="2852936"/>
            <a:ext cx="7772400" cy="1362075"/>
          </a:xfrm>
        </p:spPr>
        <p:txBody>
          <a:bodyPr anchor="ctr">
            <a:normAutofit/>
          </a:bodyPr>
          <a:lstStyle>
            <a:lvl1pPr algn="l">
              <a:defRPr sz="32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683568" y="4221088"/>
            <a:ext cx="77768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179C67B9-CB44-4415-A0EE-4457E4E6F2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6" t="16140" r="12566" b="15712"/>
          <a:stretch/>
        </p:blipFill>
        <p:spPr>
          <a:xfrm>
            <a:off x="6133405" y="332657"/>
            <a:ext cx="2322563" cy="15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8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13" y="333375"/>
            <a:ext cx="5543847" cy="72072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41438"/>
            <a:ext cx="4038600" cy="4784725"/>
          </a:xfrm>
        </p:spPr>
        <p:txBody>
          <a:bodyPr>
            <a:normAutofit/>
          </a:bodyPr>
          <a:lstStyle>
            <a:lvl1pPr>
              <a:buClr>
                <a:srgbClr val="005EB8"/>
              </a:buClr>
              <a:defRPr sz="2800"/>
            </a:lvl1pPr>
            <a:lvl2pPr>
              <a:defRPr sz="2400"/>
            </a:lvl2pPr>
            <a:lvl3pPr>
              <a:buClr>
                <a:srgbClr val="005EB8"/>
              </a:buClr>
              <a:defRPr sz="2000"/>
            </a:lvl3pPr>
            <a:lvl4pPr>
              <a:defRPr sz="1800"/>
            </a:lvl4pPr>
            <a:lvl5pPr>
              <a:buClr>
                <a:srgbClr val="005EB8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341438"/>
            <a:ext cx="4038600" cy="4784725"/>
          </a:xfrm>
        </p:spPr>
        <p:txBody>
          <a:bodyPr>
            <a:normAutofit/>
          </a:bodyPr>
          <a:lstStyle>
            <a:lvl1pPr>
              <a:buClr>
                <a:srgbClr val="005EB8"/>
              </a:buClr>
              <a:defRPr sz="2800"/>
            </a:lvl1pPr>
            <a:lvl2pPr>
              <a:defRPr sz="2400"/>
            </a:lvl2pPr>
            <a:lvl3pPr>
              <a:buClr>
                <a:srgbClr val="005EB8"/>
              </a:buClr>
              <a:defRPr sz="2000"/>
            </a:lvl3pPr>
            <a:lvl4pPr>
              <a:defRPr sz="1800"/>
            </a:lvl4pPr>
            <a:lvl5pPr>
              <a:buClr>
                <a:srgbClr val="005EB8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5AAAD6E-D97E-415B-A39C-1349A2FA59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9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fo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313" y="333375"/>
            <a:ext cx="5543847" cy="72072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341438"/>
            <a:ext cx="4038600" cy="4784725"/>
          </a:xfrm>
          <a:solidFill>
            <a:srgbClr val="005EB8"/>
          </a:solidFill>
        </p:spPr>
        <p:txBody>
          <a:bodyPr>
            <a:normAutofit/>
          </a:bodyPr>
          <a:lstStyle>
            <a:lvl1pPr>
              <a:buClr>
                <a:schemeClr val="bg1"/>
              </a:buClr>
              <a:defRPr sz="2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341438"/>
            <a:ext cx="4038600" cy="4784725"/>
          </a:xfrm>
          <a:solidFill>
            <a:srgbClr val="006747"/>
          </a:solidFill>
        </p:spPr>
        <p:txBody>
          <a:bodyPr>
            <a:normAutofit/>
          </a:bodyPr>
          <a:lstStyle>
            <a:lvl1pPr>
              <a:buClr>
                <a:schemeClr val="bg1"/>
              </a:buClr>
              <a:defRPr sz="2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740BD2D-41BC-4873-AD72-9E4782D425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340768"/>
            <a:ext cx="4040188" cy="834107"/>
          </a:xfrm>
        </p:spPr>
        <p:txBody>
          <a:bodyPr anchor="ctr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buClr>
                <a:srgbClr val="005EB8"/>
              </a:buClr>
              <a:defRPr sz="2400"/>
            </a:lvl1pPr>
            <a:lvl2pPr>
              <a:defRPr sz="2000"/>
            </a:lvl2pPr>
            <a:lvl3pPr>
              <a:buClr>
                <a:srgbClr val="005EB8"/>
              </a:buClr>
              <a:defRPr sz="1800"/>
            </a:lvl3pPr>
            <a:lvl4pPr>
              <a:defRPr sz="1600"/>
            </a:lvl4pPr>
            <a:lvl5pPr>
              <a:buClr>
                <a:srgbClr val="005EB8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340768"/>
            <a:ext cx="4041775" cy="834107"/>
          </a:xfrm>
        </p:spPr>
        <p:txBody>
          <a:bodyPr anchor="ctr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buClr>
                <a:srgbClr val="005EB8"/>
              </a:buClr>
              <a:defRPr sz="2400"/>
            </a:lvl1pPr>
            <a:lvl2pPr>
              <a:defRPr sz="2000"/>
            </a:lvl2pPr>
            <a:lvl3pPr>
              <a:buClr>
                <a:srgbClr val="005EB8"/>
              </a:buClr>
              <a:defRPr sz="1800"/>
            </a:lvl3pPr>
            <a:lvl4pPr>
              <a:defRPr sz="1600"/>
            </a:lvl4pPr>
            <a:lvl5pPr>
              <a:buClr>
                <a:srgbClr val="005EB8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68313" y="333375"/>
            <a:ext cx="5543847" cy="720725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C065C7C5-7E2E-4DBF-9DE0-BD0DAB8A1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927" r="12502" b="15926"/>
          <a:stretch/>
        </p:blipFill>
        <p:spPr>
          <a:xfrm>
            <a:off x="7308304" y="260648"/>
            <a:ext cx="1368152" cy="91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7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5543847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8" r:id="rId4"/>
    <p:sldLayoutId id="2147483659" r:id="rId5"/>
    <p:sldLayoutId id="2147483661" r:id="rId6"/>
    <p:sldLayoutId id="2147483652" r:id="rId7"/>
    <p:sldLayoutId id="2147483660" r:id="rId8"/>
    <p:sldLayoutId id="2147483653" r:id="rId9"/>
    <p:sldLayoutId id="2147483654" r:id="rId10"/>
    <p:sldLayoutId id="2147483656" r:id="rId11"/>
    <p:sldLayoutId id="2147483657" r:id="rId12"/>
    <p:sldLayoutId id="2147483662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5EB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hlink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5EB8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6747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005EB8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006747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005EB8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1087F-AA79-43E9-5F90-A37F7FBE5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139" y="404664"/>
            <a:ext cx="4435497" cy="720725"/>
          </a:xfrm>
        </p:spPr>
        <p:txBody>
          <a:bodyPr>
            <a:normAutofit fontScale="90000"/>
          </a:bodyPr>
          <a:lstStyle/>
          <a:p>
            <a:r>
              <a:rPr lang="en-GB" dirty="0"/>
              <a:t>Pharmacy First –</a:t>
            </a:r>
            <a:br>
              <a:rPr lang="en-GB" dirty="0"/>
            </a:br>
            <a:r>
              <a:rPr lang="en-GB" dirty="0"/>
              <a:t>Urgent Escalation Process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5471C7-95D5-33B7-6C48-8C094A4ED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340768"/>
            <a:ext cx="882125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7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F83DC-6B50-F6A1-93BD-34C50E204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90909-2B9E-AEB5-11D5-4EDE89900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1" y="260648"/>
            <a:ext cx="6623967" cy="720725"/>
          </a:xfrm>
        </p:spPr>
        <p:txBody>
          <a:bodyPr>
            <a:normAutofit fontScale="90000"/>
          </a:bodyPr>
          <a:lstStyle/>
          <a:p>
            <a:r>
              <a:rPr lang="en-GB" dirty="0"/>
              <a:t>Pharmacy First –</a:t>
            </a:r>
            <a:br>
              <a:rPr lang="en-GB" dirty="0"/>
            </a:br>
            <a:r>
              <a:rPr lang="en-GB" dirty="0"/>
              <a:t>Non-Urgent Escalation Process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B5FA45-0AC8-25B8-C31F-A5A7860F8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1" y="1196752"/>
            <a:ext cx="8871665" cy="4320480"/>
          </a:xfrm>
        </p:spPr>
      </p:pic>
    </p:spTree>
    <p:extLst>
      <p:ext uri="{BB962C8B-B14F-4D97-AF65-F5344CB8AC3E}">
        <p14:creationId xmlns:p14="http://schemas.microsoft.com/office/powerpoint/2010/main" val="4012116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65E32-D9F0-EB97-5D00-0621FBE5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Points to Note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323E6-9DDA-12ED-65C7-E3529DA0A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600" dirty="0"/>
              <a:t>Urgent and Non-Urgent Escalation Process - </a:t>
            </a:r>
            <a:r>
              <a:rPr lang="en-GB" sz="1600" dirty="0">
                <a:solidFill>
                  <a:srgbClr val="000000"/>
                </a:solidFill>
                <a:effectLst/>
                <a:ea typeface="Aptos" panose="020B0004020202020204" pitchFamily="34" charset="0"/>
              </a:rPr>
              <a:t>you can use the document as long as you reference that this was developed by CPGM.</a:t>
            </a:r>
          </a:p>
          <a:p>
            <a:r>
              <a:rPr lang="en-GB" sz="1600" dirty="0">
                <a:solidFill>
                  <a:srgbClr val="000000"/>
                </a:solidFill>
                <a:ea typeface="Aptos" panose="020B0004020202020204" pitchFamily="34" charset="0"/>
              </a:rPr>
              <a:t>Referral and Communication Process - </a:t>
            </a:r>
            <a:r>
              <a:rPr lang="en-GB" sz="16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ensure NHS Devon ICB are credited (ideally with a link to our webpage).</a:t>
            </a:r>
          </a:p>
          <a:p>
            <a:r>
              <a:rPr lang="en-GB" sz="1600" dirty="0">
                <a:ea typeface="Aptos" panose="020B0004020202020204" pitchFamily="34" charset="0"/>
                <a:cs typeface="Aptos" panose="020B0004020202020204" pitchFamily="34" charset="0"/>
              </a:rPr>
              <a:t>Format/layout of toolkit – include shoutout to </a:t>
            </a:r>
            <a:r>
              <a:rPr lang="en-GB" sz="1600" dirty="0">
                <a:effectLst/>
                <a:ea typeface="Aptos" panose="020B0004020202020204" pitchFamily="34" charset="0"/>
              </a:rPr>
              <a:t>NHS SHROPSHIRE, TELFORD AND WREKIN ICB where work originated</a:t>
            </a:r>
            <a:endParaRPr lang="en-GB" sz="1600" dirty="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902313"/>
      </p:ext>
    </p:extLst>
  </p:cSld>
  <p:clrMapOvr>
    <a:masterClrMapping/>
  </p:clrMapOvr>
</p:sld>
</file>

<file path=ppt/theme/theme1.xml><?xml version="1.0" encoding="utf-8"?>
<a:theme xmlns:a="http://schemas.openxmlformats.org/drawingml/2006/main" name="NHS Kernow Powerpoin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HS Kernow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 Kernow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 Kernow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 Kernow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 Kernow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HS Kernow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HS Kernow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D56C49F1-691E-4DBE-90FC-9785E57BE4B0}" vid="{5C1AE6AE-1F9C-452F-A081-1639950EE9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820415-c2f9-4c6a-a0d3-242a2724638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BBDB81A6BEA9489072F78D3B38EACC" ma:contentTypeVersion="10" ma:contentTypeDescription="Create a new document." ma:contentTypeScope="" ma:versionID="61e6e405ad0fd627003ce914cd2d40bd">
  <xsd:schema xmlns:xsd="http://www.w3.org/2001/XMLSchema" xmlns:xs="http://www.w3.org/2001/XMLSchema" xmlns:p="http://schemas.microsoft.com/office/2006/metadata/properties" xmlns:ns2="12820415-c2f9-4c6a-a0d3-242a27246389" targetNamespace="http://schemas.microsoft.com/office/2006/metadata/properties" ma:root="true" ma:fieldsID="a5099403250a1e23bd317f3548d4d5e9" ns2:_="">
    <xsd:import namespace="12820415-c2f9-4c6a-a0d3-242a272463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20415-c2f9-4c6a-a0d3-242a27246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DB5267-CDDD-4166-9CEB-00FDBEB8C58B}">
  <ds:schemaRefs>
    <ds:schemaRef ds:uri="http://schemas.microsoft.com/office/2006/metadata/properties"/>
    <ds:schemaRef ds:uri="http://schemas.microsoft.com/office/infopath/2007/PartnerControls"/>
    <ds:schemaRef ds:uri="12820415-c2f9-4c6a-a0d3-242a27246389"/>
  </ds:schemaRefs>
</ds:datastoreItem>
</file>

<file path=customXml/itemProps2.xml><?xml version="1.0" encoding="utf-8"?>
<ds:datastoreItem xmlns:ds="http://schemas.openxmlformats.org/officeDocument/2006/customXml" ds:itemID="{6C7EF63B-AA40-4975-90BF-1ABA08EBF3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B56C03-C9BE-4F0B-9C30-E83484BFAE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820415-c2f9-4c6a-a0d3-242a272463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 (3)</Template>
  <TotalTime>43</TotalTime>
  <Words>117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NHS Kernow Powerpoint template</vt:lpstr>
      <vt:lpstr>Pharmacy First – Urgent Escalation Process</vt:lpstr>
      <vt:lpstr>Pharmacy First – Non-Urgent Escalation Process</vt:lpstr>
      <vt:lpstr>Points to Note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HENWOOD, Eleanor (NHS CORNWALL AND THE ISLES OF SCILLY ICB - 11N)</dc:creator>
  <cp:lastModifiedBy>HENWOOD, Eleanor (NHS CORNWALL AND THE ISLES OF SCILLY ICB - 11N)</cp:lastModifiedBy>
  <cp:revision>17</cp:revision>
  <cp:lastPrinted>2019-01-14T12:47:43Z</cp:lastPrinted>
  <dcterms:created xsi:type="dcterms:W3CDTF">2025-03-05T14:26:29Z</dcterms:created>
  <dcterms:modified xsi:type="dcterms:W3CDTF">2025-05-01T09:21:29Z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0x01010026BBDB81A6BEA9489072F78D3B38EACC</vt:lpwstr>
  </property>
  <property fmtid="{D5CDD505-2E9C-101B-9397-08002B2CF9AE}" pid="3" name="MediaServiceImageTags">
    <vt:lpwstr/>
  </property>
</Properties>
</file>